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86" r:id="rId16"/>
    <p:sldId id="285" r:id="rId17"/>
    <p:sldId id="270" r:id="rId18"/>
    <p:sldId id="281" r:id="rId19"/>
    <p:sldId id="271" r:id="rId20"/>
    <p:sldId id="273" r:id="rId21"/>
    <p:sldId id="277" r:id="rId22"/>
    <p:sldId id="272" r:id="rId23"/>
    <p:sldId id="278" r:id="rId24"/>
    <p:sldId id="276" r:id="rId25"/>
    <p:sldId id="284" r:id="rId26"/>
    <p:sldId id="274" r:id="rId27"/>
    <p:sldId id="275" r:id="rId28"/>
    <p:sldId id="279" r:id="rId29"/>
    <p:sldId id="280" r:id="rId30"/>
    <p:sldId id="282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C05EB-80E8-274C-AEEC-F8A584CC0D32}" type="datetimeFigureOut">
              <a:rPr lang="en-US" smtClean="0"/>
              <a:pPr/>
              <a:t>9/5/12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3A12-4403-5049-92A7-9C5E5584BA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hyperlink" Target="http://www.youtube.com/watch?v=vVX-PrBRtT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sojournerproject.wordpress.com/2011/05/05/push-factors-for-rural-urban-migration-on-the-african-continen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0668"/>
            <a:ext cx="7772400" cy="2635609"/>
          </a:xfrm>
        </p:spPr>
        <p:txBody>
          <a:bodyPr/>
          <a:lstStyle/>
          <a:p>
            <a:r>
              <a:rPr lang="en-US" dirty="0" smtClean="0"/>
              <a:t>Africa: Some Background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fricafla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29" y="3600450"/>
            <a:ext cx="4740065" cy="2205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Arab Speaking Areas Today</a:t>
            </a:r>
            <a:endParaRPr lang="en-US" dirty="0"/>
          </a:p>
        </p:txBody>
      </p:sp>
      <p:pic>
        <p:nvPicPr>
          <p:cNvPr id="6" name="Content Placeholder 5" descr="500px-Arabic_Languag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04" r="-2004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he-settlement-of-south-africa-map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5070" r="-25070"/>
          <a:stretch>
            <a:fillRect/>
          </a:stretch>
        </p:blipFill>
        <p:spPr>
          <a:xfrm>
            <a:off x="-547682" y="956596"/>
            <a:ext cx="9506637" cy="5228284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African </a:t>
            </a:r>
            <a:r>
              <a:rPr lang="en-US" dirty="0" err="1" smtClean="0"/>
              <a:t>Precolonial</a:t>
            </a:r>
            <a:r>
              <a:rPr lang="en-US" dirty="0" smtClean="0"/>
              <a:t> States</a:t>
            </a:r>
            <a:endParaRPr lang="en-US" dirty="0"/>
          </a:p>
        </p:txBody>
      </p:sp>
      <p:pic>
        <p:nvPicPr>
          <p:cNvPr id="4" name="Content Placeholder 3" descr="African-civilizations-map-pre-colonial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4704" r="-34704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Scramble for Africa</a:t>
            </a:r>
            <a:br>
              <a:rPr lang="en-US" dirty="0" smtClean="0"/>
            </a:br>
            <a:r>
              <a:rPr lang="en-US" dirty="0" smtClean="0"/>
              <a:t>Berlin Conference 1884, Map 1914</a:t>
            </a:r>
            <a:endParaRPr lang="en-US" dirty="0"/>
          </a:p>
        </p:txBody>
      </p:sp>
      <p:pic>
        <p:nvPicPr>
          <p:cNvPr id="4" name="Content Placeholder 3" descr="ColonisationAfrica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3637" r="-5363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Postcolonial African States</a:t>
            </a:r>
            <a:endParaRPr lang="en-US" dirty="0"/>
          </a:p>
        </p:txBody>
      </p:sp>
      <p:pic>
        <p:nvPicPr>
          <p:cNvPr id="4" name="Content Placeholder 3" descr="Africa_Map1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3437" r="-4343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British Africa: Cape to Cairo</a:t>
            </a:r>
            <a:endParaRPr lang="en-US" dirty="0"/>
          </a:p>
        </p:txBody>
      </p:sp>
      <p:pic>
        <p:nvPicPr>
          <p:cNvPr id="4" name="Content Placeholder 3" descr="rhodesover afric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887" r="-678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54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5737"/>
            <a:ext cx="8229600" cy="1143000"/>
          </a:xfrm>
        </p:spPr>
        <p:txBody>
          <a:bodyPr/>
          <a:lstStyle/>
          <a:p>
            <a:r>
              <a:rPr lang="en-US" dirty="0" smtClean="0"/>
              <a:t>Nigerian Ethnic Groups</a:t>
            </a:r>
            <a:endParaRPr lang="en-US" dirty="0"/>
          </a:p>
        </p:txBody>
      </p:sp>
      <p:pic>
        <p:nvPicPr>
          <p:cNvPr id="6" name="Content Placeholder 5" descr="ethnic-nigeria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40" r="-33940"/>
          <a:stretch>
            <a:fillRect/>
          </a:stretch>
        </p:blipFill>
        <p:spPr>
          <a:xfrm>
            <a:off x="0" y="1274764"/>
            <a:ext cx="9398658" cy="5168900"/>
          </a:xfrm>
        </p:spPr>
      </p:pic>
    </p:spTree>
    <p:extLst>
      <p:ext uri="{BB962C8B-B14F-4D97-AF65-F5344CB8AC3E}">
        <p14:creationId xmlns:p14="http://schemas.microsoft.com/office/powerpoint/2010/main" val="3536649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Density</a:t>
            </a:r>
            <a:endParaRPr lang="en-US" dirty="0"/>
          </a:p>
        </p:txBody>
      </p:sp>
      <p:pic>
        <p:nvPicPr>
          <p:cNvPr id="4" name="Content Placeholder 3" descr="gridPopAfrica.gif"/>
          <p:cNvPicPr>
            <a:picLocks noGrp="1" noChangeAspect="1"/>
          </p:cNvPicPr>
          <p:nvPr>
            <p:ph idx="1"/>
          </p:nvPr>
        </p:nvPicPr>
        <p:blipFill>
          <a:blip r:embed="rId2"/>
          <a:srcRect l="-30122" r="-30122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op_place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34892" r="-34892"/>
          <a:stretch>
            <a:fillRect/>
          </a:stretch>
        </p:blipFill>
        <p:spPr>
          <a:xfrm>
            <a:off x="-419978" y="1006475"/>
            <a:ext cx="10639882" cy="585152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African Railroads</a:t>
            </a:r>
            <a:endParaRPr lang="en-US" dirty="0"/>
          </a:p>
        </p:txBody>
      </p:sp>
      <p:pic>
        <p:nvPicPr>
          <p:cNvPr id="4" name="Content Placeholder 3" descr="Africa-railroads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4230" r="-44230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 Projection (1569)</a:t>
            </a:r>
            <a:endParaRPr lang="en-US" dirty="0"/>
          </a:p>
        </p:txBody>
      </p:sp>
      <p:pic>
        <p:nvPicPr>
          <p:cNvPr id="4" name="Content Placeholder 3" descr="MercatorProjection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7732" r="-17732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074564785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85464" r="-85464"/>
          <a:stretch>
            <a:fillRect/>
          </a:stretch>
        </p:blipFill>
        <p:spPr>
          <a:xfrm>
            <a:off x="-207748" y="717446"/>
            <a:ext cx="9834720" cy="540871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_resources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2650" r="-32650"/>
          <a:stretch>
            <a:fillRect/>
          </a:stretch>
        </p:blipFill>
        <p:spPr>
          <a:xfrm>
            <a:off x="-649234" y="986746"/>
            <a:ext cx="10269567" cy="5647866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nual10d_c2.gif"/>
          <p:cNvPicPr>
            <a:picLocks noGrp="1" noChangeAspect="1"/>
          </p:cNvPicPr>
          <p:nvPr>
            <p:ph idx="1"/>
          </p:nvPr>
        </p:nvPicPr>
        <p:blipFill>
          <a:blip r:embed="rId2"/>
          <a:srcRect l="-84159" r="-84159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_China_invest_map.gif"/>
          <p:cNvPicPr>
            <a:picLocks noGrp="1" noChangeAspect="1"/>
          </p:cNvPicPr>
          <p:nvPr>
            <p:ph idx="1"/>
          </p:nvPr>
        </p:nvPicPr>
        <p:blipFill>
          <a:blip r:embed="rId2"/>
          <a:srcRect l="-42882" r="-42882"/>
          <a:stretch>
            <a:fillRect/>
          </a:stretch>
        </p:blipFill>
        <p:spPr>
          <a:xfrm>
            <a:off x="-273317" y="1066071"/>
            <a:ext cx="10179598" cy="559838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_map416_income2.gif"/>
          <p:cNvPicPr>
            <a:picLocks noGrp="1" noChangeAspect="1"/>
          </p:cNvPicPr>
          <p:nvPr>
            <p:ph idx="1"/>
          </p:nvPr>
        </p:nvPicPr>
        <p:blipFill>
          <a:blip r:embed="rId2"/>
          <a:srcRect l="-64956" r="-64956"/>
          <a:stretch>
            <a:fillRect/>
          </a:stretch>
        </p:blipFill>
        <p:spPr>
          <a:xfrm>
            <a:off x="-732507" y="274638"/>
            <a:ext cx="10639882" cy="627741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Africa-population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0233" r="-30233"/>
          <a:stretch>
            <a:fillRect/>
          </a:stretch>
        </p:blipFill>
        <p:spPr>
          <a:xfrm>
            <a:off x="-369152" y="765252"/>
            <a:ext cx="10359535" cy="5697345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41"/>
            <a:ext cx="8229600" cy="1143000"/>
          </a:xfrm>
        </p:spPr>
        <p:txBody>
          <a:bodyPr/>
          <a:lstStyle/>
          <a:p>
            <a:r>
              <a:rPr lang="en-US" dirty="0" smtClean="0"/>
              <a:t>African Cities</a:t>
            </a:r>
            <a:endParaRPr lang="en-US" dirty="0"/>
          </a:p>
        </p:txBody>
      </p:sp>
      <p:pic>
        <p:nvPicPr>
          <p:cNvPr id="7" name="Content Placeholder 6" descr="egypt-1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0495" r="-20495"/>
          <a:stretch>
            <a:fillRect/>
          </a:stretch>
        </p:blipFill>
        <p:spPr>
          <a:xfrm>
            <a:off x="-895329" y="1154880"/>
            <a:ext cx="6608110" cy="3634206"/>
          </a:xfrm>
        </p:spPr>
      </p:pic>
      <p:pic>
        <p:nvPicPr>
          <p:cNvPr id="8" name="Picture 7" descr="Central_Cape_Tow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03" y="1049776"/>
            <a:ext cx="4294690" cy="3221018"/>
          </a:xfrm>
          <a:prstGeom prst="rect">
            <a:avLst/>
          </a:prstGeom>
        </p:spPr>
      </p:pic>
      <p:pic>
        <p:nvPicPr>
          <p:cNvPr id="9" name="Picture 8" descr="nairob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603" y="3973001"/>
            <a:ext cx="4380097" cy="3281091"/>
          </a:xfrm>
          <a:prstGeom prst="rect">
            <a:avLst/>
          </a:prstGeom>
        </p:spPr>
      </p:pic>
      <p:pic>
        <p:nvPicPr>
          <p:cNvPr id="10" name="Picture 9" descr="lago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99" y="4270794"/>
            <a:ext cx="3613343" cy="2710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648" y="122621"/>
            <a:ext cx="8229600" cy="1143000"/>
          </a:xfrm>
        </p:spPr>
        <p:txBody>
          <a:bodyPr/>
          <a:lstStyle/>
          <a:p>
            <a:r>
              <a:rPr lang="en-US" dirty="0" smtClean="0"/>
              <a:t>Rural Africa</a:t>
            </a:r>
            <a:endParaRPr lang="en-US" dirty="0"/>
          </a:p>
        </p:txBody>
      </p:sp>
      <p:pic>
        <p:nvPicPr>
          <p:cNvPr id="4" name="Content Placeholder 3" descr="african-villag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8936" r="-8936"/>
          <a:stretch>
            <a:fillRect/>
          </a:stretch>
        </p:blipFill>
        <p:spPr>
          <a:xfrm>
            <a:off x="-260300" y="1137363"/>
            <a:ext cx="5521966" cy="3036869"/>
          </a:xfrm>
        </p:spPr>
      </p:pic>
      <p:pic>
        <p:nvPicPr>
          <p:cNvPr id="5" name="Picture 4" descr="farmer_plow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83" y="1137363"/>
            <a:ext cx="4176317" cy="3106482"/>
          </a:xfrm>
          <a:prstGeom prst="rect">
            <a:avLst/>
          </a:prstGeom>
        </p:spPr>
      </p:pic>
      <p:pic>
        <p:nvPicPr>
          <p:cNvPr id="6" name="Picture 5" descr="elephant_mount_kilmanjar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08" y="3927621"/>
            <a:ext cx="4235535" cy="3017819"/>
          </a:xfrm>
          <a:prstGeom prst="rect">
            <a:avLst/>
          </a:prstGeom>
        </p:spPr>
      </p:pic>
      <p:pic>
        <p:nvPicPr>
          <p:cNvPr id="7" name="Picture 6" descr="jungl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448" y="3927621"/>
            <a:ext cx="4955262" cy="3716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frica-urban-populationbig.jpg"/>
          <p:cNvPicPr>
            <a:picLocks noGrp="1" noChangeAspect="1"/>
          </p:cNvPicPr>
          <p:nvPr>
            <p:ph idx="1"/>
          </p:nvPr>
        </p:nvPicPr>
        <p:blipFill>
          <a:blip r:embed="rId2"/>
          <a:srcRect l="-44552" r="-44552"/>
          <a:stretch>
            <a:fillRect/>
          </a:stretch>
        </p:blipFill>
        <p:spPr>
          <a:xfrm>
            <a:off x="-1031133" y="841085"/>
            <a:ext cx="11139258" cy="61261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rban_growth_west_africa.jpg"/>
          <p:cNvPicPr>
            <a:picLocks noGrp="1" noChangeAspect="1"/>
          </p:cNvPicPr>
          <p:nvPr>
            <p:ph idx="1"/>
          </p:nvPr>
        </p:nvPicPr>
        <p:blipFill>
          <a:blip r:embed="rId2"/>
          <a:srcRect l="-49454" r="-49454"/>
          <a:stretch>
            <a:fillRect/>
          </a:stretch>
        </p:blipFill>
        <p:spPr>
          <a:xfrm>
            <a:off x="-215941" y="614022"/>
            <a:ext cx="10374528" cy="597167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Peters Projection (1974)</a:t>
            </a:r>
            <a:endParaRPr lang="en-US" dirty="0"/>
          </a:p>
        </p:txBody>
      </p:sp>
      <p:pic>
        <p:nvPicPr>
          <p:cNvPr id="4" name="Content Placeholder 3" descr="peterms.gif"/>
          <p:cNvPicPr>
            <a:picLocks noGrp="1" noChangeAspect="1"/>
          </p:cNvPicPr>
          <p:nvPr>
            <p:ph idx="1"/>
          </p:nvPr>
        </p:nvPicPr>
        <p:blipFill>
          <a:blip r:embed="rId2"/>
          <a:srcRect l="-6339" r="-633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 flipH="1">
            <a:off x="3558299" y="63341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West Wing video clip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_7.1.gif"/>
          <p:cNvPicPr>
            <a:picLocks noGrp="1" noChangeAspect="1"/>
          </p:cNvPicPr>
          <p:nvPr>
            <p:ph idx="1"/>
          </p:nvPr>
        </p:nvPicPr>
        <p:blipFill>
          <a:blip r:embed="rId2"/>
          <a:srcRect l="-30790" r="-30790"/>
          <a:stretch>
            <a:fillRect/>
          </a:stretch>
        </p:blipFill>
        <p:spPr>
          <a:xfrm>
            <a:off x="0" y="906429"/>
            <a:ext cx="10194592" cy="560663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 Grabs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4702"/>
            <a:ext cx="8342483" cy="519529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    “Land grabs displace subsistence farmers and farming communities, making it necessary for inhabitants to seek opportunities elsewhere.  The amount of African land sold annually to multi-national corporations has increased from 10 million acres to about 110 million acres between 2008 and early 2010- the size of California and West Virginia combined. Over 70% of these land deals are concentrated in Mali, Libya, Sudan, Ethiopia, Madagascar and Mozambique. The rise in land deals in Africa is partly due to the global food crisis.”                          (</a:t>
            </a:r>
            <a:r>
              <a:rPr lang="en-US" dirty="0" smtClean="0">
                <a:hlinkClick r:id="rId2"/>
              </a:rPr>
              <a:t>Sojourner Project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rue-size-of-africa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4266" r="-14266"/>
          <a:stretch>
            <a:fillRect/>
          </a:stretch>
        </p:blipFill>
        <p:spPr>
          <a:xfrm>
            <a:off x="-193196" y="915362"/>
            <a:ext cx="9551622" cy="550041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Called “Slave Trade”</a:t>
            </a:r>
            <a:endParaRPr lang="en-US" dirty="0"/>
          </a:p>
        </p:txBody>
      </p:sp>
      <p:pic>
        <p:nvPicPr>
          <p:cNvPr id="6" name="Content Placeholder 5" descr="slave trad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8065" r="-806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Slave Warfare</a:t>
            </a:r>
            <a:endParaRPr lang="en-US" dirty="0"/>
          </a:p>
        </p:txBody>
      </p:sp>
      <p:pic>
        <p:nvPicPr>
          <p:cNvPr id="4" name="Content Placeholder 3" descr="slavetrad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7375" r="-1737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Continental Population Statistics</a:t>
            </a:r>
            <a:br>
              <a:rPr lang="en-US" dirty="0" smtClean="0"/>
            </a:br>
            <a:r>
              <a:rPr lang="en-US" dirty="0" smtClean="0"/>
              <a:t>(in millions)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13189"/>
          <a:ext cx="8229600" cy="14833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Europe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67777" y="5836765"/>
            <a:ext cx="43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i="1" dirty="0" smtClean="0"/>
              <a:t>How Europe Underdeveloped Africa</a:t>
            </a:r>
            <a:endParaRPr lang="en-US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frica-satellite-climate-labels.jpg"/>
          <p:cNvPicPr>
            <a:picLocks noGrp="1" noChangeAspect="1"/>
          </p:cNvPicPr>
          <p:nvPr>
            <p:ph idx="1"/>
          </p:nvPr>
        </p:nvPicPr>
        <p:blipFill>
          <a:blip r:embed="rId2"/>
          <a:srcRect l="-52513" r="-52513"/>
          <a:stretch>
            <a:fillRect/>
          </a:stretch>
        </p:blipFill>
        <p:spPr>
          <a:xfrm>
            <a:off x="-375830" y="890624"/>
            <a:ext cx="9519830" cy="523554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Muslim Conquests</a:t>
            </a:r>
            <a:endParaRPr lang="en-US" dirty="0"/>
          </a:p>
        </p:txBody>
      </p:sp>
      <p:pic>
        <p:nvPicPr>
          <p:cNvPr id="4" name="Content Placeholder 3" descr="Muslim-conquests-up-to-850-AD.jpg"/>
          <p:cNvPicPr>
            <a:picLocks noGrp="1" noChangeAspect="1"/>
          </p:cNvPicPr>
          <p:nvPr>
            <p:ph idx="1"/>
          </p:nvPr>
        </p:nvPicPr>
        <p:blipFill>
          <a:blip r:embed="rId2"/>
          <a:srcRect l="-8368" r="-8368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92</Words>
  <Application>Microsoft Macintosh PowerPoint</Application>
  <PresentationFormat>On-screen Show (4:3)</PresentationFormat>
  <Paragraphs>40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Africa: Some Background</vt:lpstr>
      <vt:lpstr>Mercator Projection (1569)</vt:lpstr>
      <vt:lpstr>Peters Projection (1974)</vt:lpstr>
      <vt:lpstr>PowerPoint Presentation</vt:lpstr>
      <vt:lpstr>So Called “Slave Trade”</vt:lpstr>
      <vt:lpstr>Slave Warfare</vt:lpstr>
      <vt:lpstr>Continental Population Statistics (in millions)</vt:lpstr>
      <vt:lpstr>PowerPoint Presentation</vt:lpstr>
      <vt:lpstr>Muslim Conquests</vt:lpstr>
      <vt:lpstr>Arab Speaking Areas Today</vt:lpstr>
      <vt:lpstr>PowerPoint Presentation</vt:lpstr>
      <vt:lpstr>African Precolonial States</vt:lpstr>
      <vt:lpstr>Scramble for Africa Berlin Conference 1884, Map 1914</vt:lpstr>
      <vt:lpstr>Postcolonial African States</vt:lpstr>
      <vt:lpstr>British Africa: Cape to Cairo</vt:lpstr>
      <vt:lpstr>Nigerian Ethnic Groups</vt:lpstr>
      <vt:lpstr>Population Density</vt:lpstr>
      <vt:lpstr>PowerPoint Presentation</vt:lpstr>
      <vt:lpstr>African Railroads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African Cities</vt:lpstr>
      <vt:lpstr>Rural Africa</vt:lpstr>
      <vt:lpstr>PowerPoint Presentation</vt:lpstr>
      <vt:lpstr>PowerPoint Presentation</vt:lpstr>
      <vt:lpstr>PowerPoint Presentation</vt:lpstr>
      <vt:lpstr>Land Grabs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Africa: Some Background</dc:title>
  <dc:creator>Allen Webb</dc:creator>
  <cp:lastModifiedBy>Allen Webb</cp:lastModifiedBy>
  <cp:revision>13</cp:revision>
  <dcterms:created xsi:type="dcterms:W3CDTF">2012-02-02T16:39:15Z</dcterms:created>
  <dcterms:modified xsi:type="dcterms:W3CDTF">2012-09-05T20:37:00Z</dcterms:modified>
</cp:coreProperties>
</file>